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8" r:id="rId2"/>
    <p:sldId id="278" r:id="rId3"/>
    <p:sldId id="259" r:id="rId4"/>
    <p:sldId id="260" r:id="rId5"/>
    <p:sldId id="261" r:id="rId6"/>
    <p:sldId id="275" r:id="rId7"/>
    <p:sldId id="262" r:id="rId8"/>
    <p:sldId id="263" r:id="rId9"/>
    <p:sldId id="268" r:id="rId10"/>
    <p:sldId id="264" r:id="rId11"/>
    <p:sldId id="265" r:id="rId12"/>
    <p:sldId id="266" r:id="rId13"/>
    <p:sldId id="267" r:id="rId14"/>
    <p:sldId id="269" r:id="rId15"/>
    <p:sldId id="270" r:id="rId16"/>
    <p:sldId id="276" r:id="rId17"/>
    <p:sldId id="277"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406" autoAdjust="0"/>
  </p:normalViewPr>
  <p:slideViewPr>
    <p:cSldViewPr>
      <p:cViewPr>
        <p:scale>
          <a:sx n="100" d="100"/>
          <a:sy n="100" d="100"/>
        </p:scale>
        <p:origin x="-28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062"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3D27B6-5442-4C36-A724-6058C505391E}" type="datetimeFigureOut">
              <a:rPr lang="en-US" smtClean="0"/>
              <a:t>8/8/2017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48817A-A55C-44D3-9E0B-03B8F2DB15C9}" type="slidenum">
              <a:rPr lang="en-US" smtClean="0"/>
              <a:t>‹#›</a:t>
            </a:fld>
            <a:endParaRPr lang="en-US"/>
          </a:p>
        </p:txBody>
      </p:sp>
    </p:spTree>
    <p:extLst>
      <p:ext uri="{BB962C8B-B14F-4D97-AF65-F5344CB8AC3E}">
        <p14:creationId xmlns:p14="http://schemas.microsoft.com/office/powerpoint/2010/main" val="108855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6D2852-633A-4490-95BF-DA5067A7D59C}" type="datetimeFigureOut">
              <a:rPr lang="en-US" smtClean="0"/>
              <a:t>8/8/2017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ACB8E2-54C5-42F2-B94C-AE3D0C81CA3F}" type="slidenum">
              <a:rPr lang="en-US" smtClean="0"/>
              <a:t>‹#›</a:t>
            </a:fld>
            <a:endParaRPr lang="en-US"/>
          </a:p>
        </p:txBody>
      </p:sp>
    </p:spTree>
    <p:extLst>
      <p:ext uri="{BB962C8B-B14F-4D97-AF65-F5344CB8AC3E}">
        <p14:creationId xmlns:p14="http://schemas.microsoft.com/office/powerpoint/2010/main" val="2420112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ACB8E2-54C5-42F2-B94C-AE3D0C81CA3F}" type="slidenum">
              <a:rPr lang="en-US" smtClean="0"/>
              <a:t>10</a:t>
            </a:fld>
            <a:endParaRPr lang="en-US"/>
          </a:p>
        </p:txBody>
      </p:sp>
    </p:spTree>
    <p:extLst>
      <p:ext uri="{BB962C8B-B14F-4D97-AF65-F5344CB8AC3E}">
        <p14:creationId xmlns:p14="http://schemas.microsoft.com/office/powerpoint/2010/main" val="1950788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August 9-10	</a:t>
            </a:r>
            <a:endParaRPr lang="en-US" dirty="0">
              <a:solidFill>
                <a:prstClr val="black">
                  <a:tint val="75000"/>
                </a:prstClr>
              </a:solidFill>
            </a:endParaRPr>
          </a:p>
        </p:txBody>
      </p:sp>
      <p:sp>
        <p:nvSpPr>
          <p:cNvPr id="1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2017 Annual Business Meeting</a:t>
            </a:r>
            <a:endParaRPr lang="en-US" dirty="0">
              <a:solidFill>
                <a:prstClr val="black">
                  <a:tint val="75000"/>
                </a:prstClr>
              </a:solidFill>
            </a:endParaRPr>
          </a:p>
        </p:txBody>
      </p:sp>
      <p:sp>
        <p:nvSpPr>
          <p:cNvPr id="15"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Chandler, Arizona</a:t>
            </a:r>
            <a:endParaRPr lang="en-US" altLang="en-US" dirty="0">
              <a:latin typeface="Arial" charset="0"/>
            </a:endParaRPr>
          </a:p>
        </p:txBody>
      </p:sp>
    </p:spTree>
    <p:extLst>
      <p:ext uri="{BB962C8B-B14F-4D97-AF65-F5344CB8AC3E}">
        <p14:creationId xmlns:p14="http://schemas.microsoft.com/office/powerpoint/2010/main" val="368523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Slide Number Placeholder 5"/>
          <p:cNvSpPr txBox="1">
            <a:spLocks/>
          </p:cNvSpPr>
          <p:nvPr/>
        </p:nvSpPr>
        <p:spPr>
          <a:xfrm>
            <a:off x="6019800" y="6110287"/>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endParaRPr lang="en-US" altLang="en-US" dirty="0"/>
          </a:p>
        </p:txBody>
      </p:sp>
      <p:sp>
        <p:nvSpPr>
          <p:cNvPr id="9" name="TextBox 8"/>
          <p:cNvSpPr txBox="1">
            <a:spLocks noChangeArrowheads="1"/>
          </p:cNvSpPr>
          <p:nvPr/>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2017 Annual Business Meeting</a:t>
            </a:r>
            <a:endParaRPr lang="en-US" altLang="en-US" dirty="0" smtClean="0">
              <a:solidFill>
                <a:schemeClr val="tx1"/>
              </a:solidFill>
            </a:endParaRPr>
          </a:p>
        </p:txBody>
      </p:sp>
      <p:sp>
        <p:nvSpPr>
          <p:cNvPr id="13" name="Date Placeholder 3"/>
          <p:cNvSpPr txBox="1">
            <a:spLocks/>
          </p:cNvSpPr>
          <p:nvPr/>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9-10</a:t>
            </a:r>
            <a:endParaRPr lang="en-US" dirty="0">
              <a:solidFill>
                <a:schemeClr val="tx1"/>
              </a:solidFill>
            </a:endParaRPr>
          </a:p>
        </p:txBody>
      </p:sp>
      <p:sp>
        <p:nvSpPr>
          <p:cNvPr id="14" name="Slide Number Placeholder 5"/>
          <p:cNvSpPr txBox="1">
            <a:spLocks/>
          </p:cNvSpPr>
          <p:nvPr/>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Chandler, Arizona</a:t>
            </a:r>
            <a:endParaRPr lang="en-US" altLang="en-US" dirty="0">
              <a:solidFill>
                <a:schemeClr val="tx1"/>
              </a:solidFill>
            </a:endParaRPr>
          </a:p>
        </p:txBody>
      </p:sp>
      <p:sp>
        <p:nvSpPr>
          <p:cNvPr id="3" name="Content Placeholder 2"/>
          <p:cNvSpPr>
            <a:spLocks noGrp="1"/>
          </p:cNvSpPr>
          <p:nvPr>
            <p:ph idx="1"/>
          </p:nvPr>
        </p:nvSpPr>
        <p:spPr>
          <a:xfrm>
            <a:off x="455295" y="1965324"/>
            <a:ext cx="8229600" cy="4144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9"/>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3520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2017 Annual Business Meeting</a:t>
            </a:r>
            <a:endParaRPr lang="en-US" altLang="en-US" dirty="0" smtClean="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9-10</a:t>
            </a:r>
            <a:endParaRPr lang="en-US" dirty="0">
              <a:solidFill>
                <a:schemeClr val="tx1"/>
              </a:solidFill>
            </a:endParaRP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Chandler, Arizona</a:t>
            </a:r>
            <a:endParaRPr lang="en-US" altLang="en-US" dirty="0">
              <a:solidFill>
                <a:schemeClr val="tx1"/>
              </a:solidFill>
            </a:endParaRPr>
          </a:p>
        </p:txBody>
      </p:sp>
    </p:spTree>
    <p:extLst>
      <p:ext uri="{BB962C8B-B14F-4D97-AF65-F5344CB8AC3E}">
        <p14:creationId xmlns:p14="http://schemas.microsoft.com/office/powerpoint/2010/main" val="303589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2017 Annual Business Meeting</a:t>
            </a:r>
            <a:endParaRPr lang="en-US" altLang="en-US" dirty="0" smtClean="0">
              <a:solidFill>
                <a:schemeClr val="tx1"/>
              </a:solidFill>
            </a:endParaRPr>
          </a:p>
        </p:txBody>
      </p:sp>
      <p:sp>
        <p:nvSpPr>
          <p:cNvPr id="12"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9-10</a:t>
            </a:r>
            <a:endParaRPr lang="en-US" dirty="0">
              <a:solidFill>
                <a:schemeClr val="tx1"/>
              </a:solidFill>
            </a:endParaRPr>
          </a:p>
        </p:txBody>
      </p:sp>
      <p:sp>
        <p:nvSpPr>
          <p:cNvPr id="13"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Chandler, Arizona</a:t>
            </a:r>
            <a:endParaRPr lang="en-US" altLang="en-US" dirty="0">
              <a:solidFill>
                <a:schemeClr val="tx1"/>
              </a:solidFill>
            </a:endParaRPr>
          </a:p>
        </p:txBody>
      </p:sp>
    </p:spTree>
    <p:extLst>
      <p:ext uri="{BB962C8B-B14F-4D97-AF65-F5344CB8AC3E}">
        <p14:creationId xmlns:p14="http://schemas.microsoft.com/office/powerpoint/2010/main" val="359169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2017 Annual Business Meeting</a:t>
            </a:r>
            <a:endParaRPr lang="en-US" altLang="en-US" dirty="0" smtClean="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9-10</a:t>
            </a:r>
            <a:endParaRPr lang="en-US" dirty="0">
              <a:solidFill>
                <a:schemeClr val="tx1"/>
              </a:solidFill>
            </a:endParaRP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Chandler, Arizona</a:t>
            </a:r>
            <a:endParaRPr lang="en-US" altLang="en-US" dirty="0">
              <a:solidFill>
                <a:schemeClr val="tx1"/>
              </a:solidFill>
            </a:endParaRPr>
          </a:p>
        </p:txBody>
      </p:sp>
    </p:spTree>
    <p:extLst>
      <p:ext uri="{BB962C8B-B14F-4D97-AF65-F5344CB8AC3E}">
        <p14:creationId xmlns:p14="http://schemas.microsoft.com/office/powerpoint/2010/main" val="358426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2017 Annual Business Meeting</a:t>
            </a:r>
            <a:endParaRPr lang="en-US" altLang="en-US" dirty="0" smtClean="0">
              <a:solidFill>
                <a:schemeClr val="tx1"/>
              </a:solidFill>
            </a:endParaRPr>
          </a:p>
        </p:txBody>
      </p:sp>
      <p:sp>
        <p:nvSpPr>
          <p:cNvPr id="9"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9-10</a:t>
            </a:r>
            <a:endParaRPr lang="en-US" dirty="0">
              <a:solidFill>
                <a:schemeClr val="tx1"/>
              </a:solidFill>
            </a:endParaRPr>
          </a:p>
        </p:txBody>
      </p:sp>
      <p:sp>
        <p:nvSpPr>
          <p:cNvPr id="10"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Chandler, Arizona</a:t>
            </a:r>
            <a:endParaRPr lang="en-US" altLang="en-US" dirty="0">
              <a:solidFill>
                <a:schemeClr val="tx1"/>
              </a:solidFill>
            </a:endParaRPr>
          </a:p>
        </p:txBody>
      </p:sp>
    </p:spTree>
    <p:extLst>
      <p:ext uri="{BB962C8B-B14F-4D97-AF65-F5344CB8AC3E}">
        <p14:creationId xmlns:p14="http://schemas.microsoft.com/office/powerpoint/2010/main" val="235827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615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lumMod val="95000"/>
          </a:schemeClr>
        </a:solidFill>
        <a:effectLst/>
      </p:bgPr>
    </p:bg>
    <p:spTree>
      <p:nvGrpSpPr>
        <p:cNvPr id="1" name=""/>
        <p:cNvGrpSpPr/>
        <p:nvPr/>
      </p:nvGrpSpPr>
      <p:grpSpPr>
        <a:xfrm>
          <a:off x="0" y="0"/>
          <a:ext cx="0" cy="0"/>
          <a:chOff x="0" y="0"/>
          <a:chExt cx="0" cy="0"/>
        </a:xfrm>
      </p:grpSpPr>
      <p:sp>
        <p:nvSpPr>
          <p:cNvPr id="2051" name="Text Placeholder 2"/>
          <p:cNvSpPr>
            <a:spLocks noGrp="1"/>
          </p:cNvSpPr>
          <p:nvPr>
            <p:ph type="body" idx="1"/>
          </p:nvPr>
        </p:nvSpPr>
        <p:spPr bwMode="auto">
          <a:xfrm>
            <a:off x="457200" y="2094549"/>
            <a:ext cx="8229600" cy="4001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August 9-10	</a:t>
            </a: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2017 Annual Business Meeting</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Chandler, Arizona</a:t>
            </a:r>
            <a:endParaRPr lang="en-US" altLang="en-US" dirty="0">
              <a:latin typeface="Arial" charset="0"/>
            </a:endParaRPr>
          </a:p>
        </p:txBody>
      </p:sp>
      <p:pic>
        <p:nvPicPr>
          <p:cNvPr id="10" name="Picture 2"/>
          <p:cNvPicPr>
            <a:picLocks noChangeAspect="1" noChangeArrowheads="1"/>
          </p:cNvPicPr>
          <p:nvPr userDrawn="1"/>
        </p:nvPicPr>
        <p:blipFill>
          <a:blip r:embed="rId9" cstate="print">
            <a:extLst>
              <a:ext uri="{BEBA8EAE-BF5A-486C-A8C5-ECC9F3942E4B}">
                <a14:imgProps xmlns:a14="http://schemas.microsoft.com/office/drawing/2010/main">
                  <a14:imgLayer r:embed="rId10">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480" y="22861"/>
            <a:ext cx="1767708" cy="1501140"/>
          </a:xfrm>
          <a:prstGeom prst="rect">
            <a:avLst/>
          </a:prstGeom>
          <a:solidFill>
            <a:schemeClr val="bg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pic>
    </p:spTree>
    <p:extLst>
      <p:ext uri="{BB962C8B-B14F-4D97-AF65-F5344CB8AC3E}">
        <p14:creationId xmlns:p14="http://schemas.microsoft.com/office/powerpoint/2010/main" val="2138258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70" r:id="rId7"/>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sz="half" idx="1"/>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IT’S TIME</a:t>
            </a:r>
          </a:p>
          <a:p>
            <a:pPr marL="0" indent="0" algn="ctr">
              <a:buNone/>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FOR THE</a:t>
            </a:r>
          </a:p>
          <a:p>
            <a:pPr marL="0" indent="0" algn="ctr">
              <a:buNone/>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TOWN HALL!</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Content Placeholder 6"/>
          <p:cNvSpPr>
            <a:spLocks noGrp="1"/>
          </p:cNvSpPr>
          <p:nvPr>
            <p:ph sz="half" idx="2"/>
          </p:nvPr>
        </p:nvSpPr>
        <p:spPr/>
        <p:txBody>
          <a:bodyPr/>
          <a:lstStyle/>
          <a:p>
            <a:endParaRPr lang="en-US"/>
          </a:p>
        </p:txBody>
      </p:sp>
      <p:pic>
        <p:nvPicPr>
          <p:cNvPr id="1027" name="Picture 3" descr="C:\Users\Lonette Turner\AppData\Local\Microsoft\Windows\INetCache\IE\J6EMZ45N\alarmclock-51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447800"/>
            <a:ext cx="3901440" cy="3901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312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28800"/>
            <a:ext cx="8383906" cy="4267200"/>
          </a:xfrm>
        </p:spPr>
        <p:txBody>
          <a:bodyPr/>
          <a:lstStyle/>
          <a:p>
            <a:r>
              <a:rPr lang="fr-CA" dirty="0"/>
              <a:t> </a:t>
            </a:r>
            <a:r>
              <a:rPr lang="fr-CA" dirty="0" smtClean="0"/>
              <a:t>Smith Leasing </a:t>
            </a:r>
            <a:r>
              <a:rPr lang="fr-CA" dirty="0" err="1" smtClean="0"/>
              <a:t>is</a:t>
            </a:r>
            <a:r>
              <a:rPr lang="fr-CA" dirty="0" smtClean="0"/>
              <a:t> </a:t>
            </a:r>
            <a:r>
              <a:rPr lang="fr-CA" dirty="0" err="1"/>
              <a:t>based</a:t>
            </a:r>
            <a:r>
              <a:rPr lang="fr-CA" dirty="0"/>
              <a:t> in </a:t>
            </a:r>
            <a:r>
              <a:rPr lang="fr-CA" u="sng" dirty="0" smtClean="0"/>
              <a:t>US </a:t>
            </a:r>
            <a:r>
              <a:rPr lang="fr-CA" u="sng" dirty="0" err="1" smtClean="0"/>
              <a:t>Jurisdiction</a:t>
            </a:r>
            <a:r>
              <a:rPr lang="fr-CA" u="sng" dirty="0" smtClean="0"/>
              <a:t> A</a:t>
            </a:r>
          </a:p>
          <a:p>
            <a:r>
              <a:rPr lang="fr-CA" dirty="0" smtClean="0"/>
              <a:t> </a:t>
            </a:r>
            <a:r>
              <a:rPr lang="fr-CA" dirty="0" err="1"/>
              <a:t>T</a:t>
            </a:r>
            <a:r>
              <a:rPr lang="fr-CA" dirty="0" err="1" smtClean="0"/>
              <a:t>hey</a:t>
            </a:r>
            <a:r>
              <a:rPr lang="fr-CA" dirty="0" smtClean="0"/>
              <a:t> </a:t>
            </a:r>
            <a:r>
              <a:rPr lang="fr-CA" dirty="0" err="1"/>
              <a:t>own</a:t>
            </a:r>
            <a:r>
              <a:rPr lang="fr-CA" dirty="0"/>
              <a:t> trucks and </a:t>
            </a:r>
            <a:r>
              <a:rPr lang="fr-CA" dirty="0" err="1"/>
              <a:t>they</a:t>
            </a:r>
            <a:r>
              <a:rPr lang="fr-CA" dirty="0"/>
              <a:t> </a:t>
            </a:r>
            <a:r>
              <a:rPr lang="fr-CA" dirty="0" err="1"/>
              <a:t>lease</a:t>
            </a:r>
            <a:r>
              <a:rPr lang="fr-CA" dirty="0"/>
              <a:t> 2 of </a:t>
            </a:r>
            <a:r>
              <a:rPr lang="fr-CA" dirty="0" err="1"/>
              <a:t>their</a:t>
            </a:r>
            <a:r>
              <a:rPr lang="fr-CA" dirty="0"/>
              <a:t> </a:t>
            </a:r>
            <a:r>
              <a:rPr lang="fr-CA" dirty="0" smtClean="0"/>
              <a:t>trucks, </a:t>
            </a:r>
            <a:r>
              <a:rPr lang="fr-CA" dirty="0" err="1" smtClean="0"/>
              <a:t>without</a:t>
            </a:r>
            <a:r>
              <a:rPr lang="fr-CA" dirty="0" smtClean="0"/>
              <a:t> drivers, </a:t>
            </a:r>
            <a:r>
              <a:rPr lang="fr-CA" dirty="0"/>
              <a:t>to </a:t>
            </a:r>
            <a:r>
              <a:rPr lang="fr-CA" dirty="0" err="1" smtClean="0"/>
              <a:t>two</a:t>
            </a:r>
            <a:r>
              <a:rPr lang="fr-CA" dirty="0" smtClean="0"/>
              <a:t> </a:t>
            </a:r>
            <a:r>
              <a:rPr lang="fr-CA" u="sng" dirty="0" smtClean="0"/>
              <a:t>CAN </a:t>
            </a:r>
            <a:r>
              <a:rPr lang="fr-CA" u="sng" dirty="0" err="1" smtClean="0"/>
              <a:t>Jurisdiction</a:t>
            </a:r>
            <a:r>
              <a:rPr lang="fr-CA" u="sng" dirty="0" smtClean="0"/>
              <a:t> B</a:t>
            </a:r>
            <a:r>
              <a:rPr lang="fr-CA" dirty="0" smtClean="0"/>
              <a:t> </a:t>
            </a:r>
            <a:r>
              <a:rPr lang="fr-CA" dirty="0" err="1" smtClean="0"/>
              <a:t>customers</a:t>
            </a:r>
            <a:r>
              <a:rPr lang="fr-CA" dirty="0" smtClean="0"/>
              <a:t> </a:t>
            </a:r>
            <a:r>
              <a:rPr lang="fr-CA" dirty="0" err="1" smtClean="0"/>
              <a:t>under</a:t>
            </a:r>
            <a:r>
              <a:rPr lang="fr-CA" dirty="0" smtClean="0"/>
              <a:t> long </a:t>
            </a:r>
            <a:r>
              <a:rPr lang="fr-CA" dirty="0" err="1" smtClean="0"/>
              <a:t>term</a:t>
            </a:r>
            <a:r>
              <a:rPr lang="fr-CA" dirty="0" smtClean="0"/>
              <a:t> </a:t>
            </a:r>
            <a:r>
              <a:rPr lang="fr-CA" dirty="0" err="1" smtClean="0"/>
              <a:t>leases</a:t>
            </a:r>
            <a:r>
              <a:rPr lang="fr-CA" dirty="0" smtClean="0"/>
              <a:t>. </a:t>
            </a:r>
          </a:p>
          <a:p>
            <a:r>
              <a:rPr lang="fr-CA" dirty="0" smtClean="0"/>
              <a:t>Smith Leasing supplies </a:t>
            </a:r>
            <a:r>
              <a:rPr lang="fr-CA" dirty="0"/>
              <a:t>the IFTA </a:t>
            </a:r>
            <a:r>
              <a:rPr lang="fr-CA" dirty="0" err="1" smtClean="0"/>
              <a:t>credentials</a:t>
            </a:r>
            <a:r>
              <a:rPr lang="fr-CA" dirty="0" smtClean="0"/>
              <a:t> </a:t>
            </a:r>
            <a:r>
              <a:rPr lang="fr-CA" dirty="0" err="1" smtClean="0"/>
              <a:t>under</a:t>
            </a:r>
            <a:r>
              <a:rPr lang="fr-CA" dirty="0" smtClean="0"/>
              <a:t> a </a:t>
            </a:r>
            <a:r>
              <a:rPr lang="fr-CA" u="sng" dirty="0" smtClean="0"/>
              <a:t>CAN </a:t>
            </a:r>
            <a:r>
              <a:rPr lang="fr-CA" u="sng" dirty="0" err="1" smtClean="0"/>
              <a:t>Jurisdiction</a:t>
            </a:r>
            <a:r>
              <a:rPr lang="fr-CA" u="sng" dirty="0" smtClean="0"/>
              <a:t> C</a:t>
            </a:r>
            <a:r>
              <a:rPr lang="fr-CA" dirty="0" smtClean="0"/>
              <a:t> </a:t>
            </a:r>
            <a:r>
              <a:rPr lang="fr-CA" dirty="0"/>
              <a:t>IFTA </a:t>
            </a:r>
            <a:r>
              <a:rPr lang="fr-CA" dirty="0" err="1"/>
              <a:t>account</a:t>
            </a:r>
            <a:r>
              <a:rPr lang="fr-CA" dirty="0"/>
              <a:t> and </a:t>
            </a:r>
            <a:r>
              <a:rPr lang="fr-CA" dirty="0" smtClean="0"/>
              <a:t>reports </a:t>
            </a:r>
            <a:r>
              <a:rPr lang="fr-CA" dirty="0"/>
              <a:t>all of the fuel and miles for </a:t>
            </a:r>
            <a:r>
              <a:rPr lang="fr-CA" dirty="0" smtClean="0"/>
              <a:t>the </a:t>
            </a:r>
            <a:r>
              <a:rPr lang="fr-CA" dirty="0" err="1" smtClean="0"/>
              <a:t>two</a:t>
            </a:r>
            <a:r>
              <a:rPr lang="fr-CA" dirty="0" smtClean="0"/>
              <a:t> CAN </a:t>
            </a:r>
            <a:r>
              <a:rPr lang="fr-CA" dirty="0" err="1" smtClean="0"/>
              <a:t>Jurisdiction</a:t>
            </a:r>
            <a:r>
              <a:rPr lang="fr-CA" dirty="0" smtClean="0"/>
              <a:t> B </a:t>
            </a:r>
            <a:r>
              <a:rPr lang="fr-CA" dirty="0" err="1" smtClean="0"/>
              <a:t>customers</a:t>
            </a:r>
            <a:r>
              <a:rPr lang="fr-CA" dirty="0" smtClean="0"/>
              <a:t>. </a:t>
            </a:r>
            <a:r>
              <a:rPr lang="fr-CA" dirty="0"/>
              <a:t> </a:t>
            </a:r>
            <a:endParaRPr lang="en-US" dirty="0"/>
          </a:p>
        </p:txBody>
      </p:sp>
      <p:sp>
        <p:nvSpPr>
          <p:cNvPr id="3" name="Title 2"/>
          <p:cNvSpPr>
            <a:spLocks noGrp="1"/>
          </p:cNvSpPr>
          <p:nvPr>
            <p:ph type="title"/>
          </p:nvPr>
        </p:nvSpPr>
        <p:spPr>
          <a:xfrm>
            <a:off x="685800" y="304800"/>
            <a:ext cx="8229600" cy="1143000"/>
          </a:xfrm>
        </p:spPr>
        <p:txBody>
          <a:bodyPr/>
          <a:lstStyle/>
          <a:p>
            <a:r>
              <a:rPr lang="en-US" dirty="0" smtClean="0"/>
              <a:t>Long Term Leases – R500</a:t>
            </a:r>
            <a:endParaRPr lang="en-US" dirty="0"/>
          </a:p>
        </p:txBody>
      </p:sp>
      <p:pic>
        <p:nvPicPr>
          <p:cNvPr id="8194" name="Picture 2" descr="C:\Users\Lonette Turner\AppData\Local\Microsoft\Windows\INetCache\IE\PR0WS9X5\5316190863_f74bb91b90_z[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5486400"/>
            <a:ext cx="1372973"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939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495800"/>
          </a:xfrm>
        </p:spPr>
        <p:txBody>
          <a:bodyPr/>
          <a:lstStyle/>
          <a:p>
            <a:r>
              <a:rPr lang="fr-CA" sz="3600" dirty="0" smtClean="0"/>
              <a:t>Smith Leasing </a:t>
            </a:r>
            <a:r>
              <a:rPr lang="fr-CA" sz="3600" dirty="0" err="1" smtClean="0"/>
              <a:t>had</a:t>
            </a:r>
            <a:r>
              <a:rPr lang="fr-CA" sz="3600" dirty="0" smtClean="0"/>
              <a:t> </a:t>
            </a:r>
            <a:r>
              <a:rPr lang="fr-CA" sz="3600" dirty="0" err="1"/>
              <a:t>some</a:t>
            </a:r>
            <a:r>
              <a:rPr lang="fr-CA" sz="3600" dirty="0"/>
              <a:t> </a:t>
            </a:r>
            <a:r>
              <a:rPr lang="fr-CA" sz="3600" dirty="0" smtClean="0"/>
              <a:t>communication </a:t>
            </a:r>
            <a:r>
              <a:rPr lang="fr-CA" sz="3600" dirty="0" err="1"/>
              <a:t>with</a:t>
            </a:r>
            <a:r>
              <a:rPr lang="fr-CA" sz="3600" dirty="0"/>
              <a:t> </a:t>
            </a:r>
            <a:r>
              <a:rPr lang="fr-CA" sz="3600" dirty="0" smtClean="0"/>
              <a:t>CAN </a:t>
            </a:r>
            <a:r>
              <a:rPr lang="fr-CA" sz="3600" dirty="0" err="1" smtClean="0"/>
              <a:t>Jurisdiction</a:t>
            </a:r>
            <a:r>
              <a:rPr lang="fr-CA" sz="3600" dirty="0" smtClean="0"/>
              <a:t> B </a:t>
            </a:r>
            <a:r>
              <a:rPr lang="fr-CA" sz="3600" dirty="0" err="1" smtClean="0"/>
              <a:t>which</a:t>
            </a:r>
            <a:r>
              <a:rPr lang="fr-CA" sz="3600" dirty="0" smtClean="0"/>
              <a:t> </a:t>
            </a:r>
            <a:r>
              <a:rPr lang="fr-CA" sz="3600" dirty="0" err="1"/>
              <a:t>resulted</a:t>
            </a:r>
            <a:r>
              <a:rPr lang="fr-CA" sz="3600" dirty="0"/>
              <a:t> in </a:t>
            </a:r>
            <a:r>
              <a:rPr lang="fr-CA" sz="3600" dirty="0" smtClean="0"/>
              <a:t>CAN </a:t>
            </a:r>
            <a:r>
              <a:rPr lang="fr-CA" sz="3600" dirty="0" err="1" smtClean="0"/>
              <a:t>Jurisdiction</a:t>
            </a:r>
            <a:r>
              <a:rPr lang="fr-CA" sz="3600" dirty="0" smtClean="0"/>
              <a:t> B </a:t>
            </a:r>
            <a:r>
              <a:rPr lang="fr-CA" sz="3600" dirty="0" err="1" smtClean="0"/>
              <a:t>asking</a:t>
            </a:r>
            <a:r>
              <a:rPr lang="fr-CA" sz="3600" dirty="0" smtClean="0"/>
              <a:t> </a:t>
            </a:r>
            <a:r>
              <a:rPr lang="fr-CA" sz="3600" dirty="0"/>
              <a:t>the </a:t>
            </a:r>
            <a:r>
              <a:rPr lang="fr-CA" sz="3600" dirty="0" err="1" smtClean="0"/>
              <a:t>two</a:t>
            </a:r>
            <a:r>
              <a:rPr lang="fr-CA" sz="3600" dirty="0" smtClean="0"/>
              <a:t> Smith Leasing </a:t>
            </a:r>
            <a:r>
              <a:rPr lang="fr-CA" sz="3600" dirty="0" err="1" smtClean="0"/>
              <a:t>customers</a:t>
            </a:r>
            <a:r>
              <a:rPr lang="fr-CA" sz="3600" dirty="0" smtClean="0"/>
              <a:t> </a:t>
            </a:r>
            <a:r>
              <a:rPr lang="fr-CA" sz="3600" dirty="0"/>
              <a:t>to have </a:t>
            </a:r>
            <a:r>
              <a:rPr lang="fr-CA" sz="3600" dirty="0" err="1"/>
              <a:t>their</a:t>
            </a:r>
            <a:r>
              <a:rPr lang="fr-CA" sz="3600" dirty="0"/>
              <a:t> </a:t>
            </a:r>
            <a:r>
              <a:rPr lang="fr-CA" sz="3600" dirty="0" err="1"/>
              <a:t>own</a:t>
            </a:r>
            <a:r>
              <a:rPr lang="fr-CA" sz="3600" dirty="0"/>
              <a:t> IFTA </a:t>
            </a:r>
            <a:r>
              <a:rPr lang="fr-CA" sz="3600" dirty="0" err="1" smtClean="0"/>
              <a:t>accounts</a:t>
            </a:r>
            <a:r>
              <a:rPr lang="fr-CA" sz="3600" dirty="0" smtClean="0"/>
              <a:t>.</a:t>
            </a:r>
            <a:endParaRPr lang="en-US" sz="3600" dirty="0"/>
          </a:p>
          <a:p>
            <a:r>
              <a:rPr lang="fr-CA" sz="3600" dirty="0" smtClean="0"/>
              <a:t>The IFTA Attorneys Section </a:t>
            </a:r>
            <a:r>
              <a:rPr lang="fr-CA" sz="3600" dirty="0" err="1" smtClean="0"/>
              <a:t>was</a:t>
            </a:r>
            <a:r>
              <a:rPr lang="fr-CA" sz="3600" dirty="0" smtClean="0"/>
              <a:t> </a:t>
            </a:r>
            <a:r>
              <a:rPr lang="fr-CA" sz="3600" dirty="0" err="1" smtClean="0"/>
              <a:t>consulted</a:t>
            </a:r>
            <a:r>
              <a:rPr lang="fr-CA" sz="3600" dirty="0" smtClean="0"/>
              <a:t> and </a:t>
            </a:r>
            <a:r>
              <a:rPr lang="fr-CA" sz="3600" dirty="0"/>
              <a:t>the </a:t>
            </a:r>
            <a:r>
              <a:rPr lang="fr-CA" sz="3600" dirty="0" err="1"/>
              <a:t>answer</a:t>
            </a:r>
            <a:r>
              <a:rPr lang="fr-CA" sz="3600" dirty="0"/>
              <a:t> </a:t>
            </a:r>
            <a:r>
              <a:rPr lang="fr-CA" sz="3600" dirty="0" err="1" smtClean="0"/>
              <a:t>was</a:t>
            </a:r>
            <a:r>
              <a:rPr lang="fr-CA" sz="3600" dirty="0" smtClean="0"/>
              <a:t> </a:t>
            </a:r>
            <a:r>
              <a:rPr lang="fr-CA" sz="3600" dirty="0" err="1" smtClean="0"/>
              <a:t>that</a:t>
            </a:r>
            <a:r>
              <a:rPr lang="fr-CA" sz="3600" dirty="0" smtClean="0"/>
              <a:t> </a:t>
            </a:r>
            <a:r>
              <a:rPr lang="fr-CA" sz="3600" dirty="0"/>
              <a:t>the </a:t>
            </a:r>
            <a:r>
              <a:rPr lang="fr-CA" sz="3600" dirty="0" err="1"/>
              <a:t>language</a:t>
            </a:r>
            <a:r>
              <a:rPr lang="fr-CA" sz="3600" dirty="0"/>
              <a:t> </a:t>
            </a:r>
            <a:r>
              <a:rPr lang="fr-CA" sz="3600" dirty="0" err="1"/>
              <a:t>is</a:t>
            </a:r>
            <a:r>
              <a:rPr lang="fr-CA" sz="3600" dirty="0"/>
              <a:t> not </a:t>
            </a:r>
            <a:r>
              <a:rPr lang="fr-CA" sz="3600" dirty="0" err="1"/>
              <a:t>clear</a:t>
            </a:r>
            <a:r>
              <a:rPr lang="fr-CA" sz="3600" dirty="0"/>
              <a:t>.</a:t>
            </a:r>
            <a:r>
              <a:rPr lang="fr-CA" dirty="0"/>
              <a:t> </a:t>
            </a:r>
            <a:endParaRPr lang="en-US" dirty="0"/>
          </a:p>
        </p:txBody>
      </p:sp>
      <p:sp>
        <p:nvSpPr>
          <p:cNvPr id="3" name="Title 2"/>
          <p:cNvSpPr>
            <a:spLocks noGrp="1"/>
          </p:cNvSpPr>
          <p:nvPr>
            <p:ph type="title"/>
          </p:nvPr>
        </p:nvSpPr>
        <p:spPr>
          <a:xfrm>
            <a:off x="685800" y="304800"/>
            <a:ext cx="8229600" cy="1143000"/>
          </a:xfrm>
        </p:spPr>
        <p:txBody>
          <a:bodyPr/>
          <a:lstStyle/>
          <a:p>
            <a:r>
              <a:rPr lang="en-US" dirty="0"/>
              <a:t>Long Term Leases – R500</a:t>
            </a:r>
          </a:p>
        </p:txBody>
      </p:sp>
      <p:pic>
        <p:nvPicPr>
          <p:cNvPr id="9218" name="Picture 2" descr="C:\Users\Lonette Turner\AppData\Local\Microsoft\Windows\INetCache\IE\V85C81QJ\lease-agreemen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914400"/>
            <a:ext cx="1331651"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282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sz="3600" dirty="0"/>
              <a:t>The </a:t>
            </a:r>
            <a:r>
              <a:rPr lang="fr-CA" sz="3600" dirty="0" err="1"/>
              <a:t>two</a:t>
            </a:r>
            <a:r>
              <a:rPr lang="fr-CA" sz="3600" dirty="0"/>
              <a:t> </a:t>
            </a:r>
            <a:r>
              <a:rPr lang="fr-CA" sz="3600" dirty="0" smtClean="0"/>
              <a:t>Smith Leasing </a:t>
            </a:r>
            <a:r>
              <a:rPr lang="fr-CA" sz="3600" dirty="0" err="1" smtClean="0"/>
              <a:t>customers</a:t>
            </a:r>
            <a:r>
              <a:rPr lang="fr-CA" sz="3600" dirty="0" smtClean="0"/>
              <a:t> do not </a:t>
            </a:r>
            <a:r>
              <a:rPr lang="fr-CA" sz="3600" dirty="0" err="1"/>
              <a:t>work</a:t>
            </a:r>
            <a:r>
              <a:rPr lang="fr-CA" sz="3600" dirty="0"/>
              <a:t> for </a:t>
            </a:r>
            <a:r>
              <a:rPr lang="fr-CA" sz="3600" dirty="0" smtClean="0"/>
              <a:t>Smith Leasing and </a:t>
            </a:r>
            <a:r>
              <a:rPr lang="fr-CA" sz="3600" dirty="0" err="1"/>
              <a:t>they</a:t>
            </a:r>
            <a:r>
              <a:rPr lang="fr-CA" sz="3600" dirty="0"/>
              <a:t> use the trucks for </a:t>
            </a:r>
            <a:r>
              <a:rPr lang="fr-CA" sz="3600" dirty="0" err="1"/>
              <a:t>their</a:t>
            </a:r>
            <a:r>
              <a:rPr lang="fr-CA" sz="3600" dirty="0"/>
              <a:t> </a:t>
            </a:r>
            <a:r>
              <a:rPr lang="fr-CA" sz="3600" dirty="0" err="1"/>
              <a:t>own</a:t>
            </a:r>
            <a:r>
              <a:rPr lang="fr-CA" sz="3600" dirty="0"/>
              <a:t> </a:t>
            </a:r>
            <a:r>
              <a:rPr lang="fr-CA" sz="3600" dirty="0" err="1"/>
              <a:t>purposes</a:t>
            </a:r>
            <a:r>
              <a:rPr lang="fr-CA" sz="3600" dirty="0"/>
              <a:t>.</a:t>
            </a:r>
            <a:endParaRPr lang="en-US" sz="3600" dirty="0"/>
          </a:p>
          <a:p>
            <a:r>
              <a:rPr lang="fr-CA" sz="3600" dirty="0"/>
              <a:t> </a:t>
            </a:r>
            <a:r>
              <a:rPr lang="fr-CA" sz="3600" dirty="0" smtClean="0"/>
              <a:t>Smith Leasing </a:t>
            </a:r>
            <a:r>
              <a:rPr lang="fr-CA" sz="3600" dirty="0" err="1" smtClean="0"/>
              <a:t>will</a:t>
            </a:r>
            <a:r>
              <a:rPr lang="fr-CA" sz="3600" dirty="0" smtClean="0"/>
              <a:t> </a:t>
            </a:r>
            <a:r>
              <a:rPr lang="fr-CA" sz="3600" dirty="0"/>
              <a:t>have a </a:t>
            </a:r>
            <a:r>
              <a:rPr lang="fr-CA" sz="3600" dirty="0" err="1"/>
              <a:t>problem</a:t>
            </a:r>
            <a:r>
              <a:rPr lang="fr-CA" sz="3600" dirty="0"/>
              <a:t> </a:t>
            </a:r>
            <a:r>
              <a:rPr lang="fr-CA" sz="3600" dirty="0" err="1"/>
              <a:t>because</a:t>
            </a:r>
            <a:r>
              <a:rPr lang="fr-CA" sz="3600" dirty="0"/>
              <a:t> the </a:t>
            </a:r>
            <a:r>
              <a:rPr lang="fr-CA" sz="3600" dirty="0" err="1"/>
              <a:t>two</a:t>
            </a:r>
            <a:r>
              <a:rPr lang="fr-CA" sz="3600" dirty="0"/>
              <a:t> </a:t>
            </a:r>
            <a:r>
              <a:rPr lang="fr-CA" sz="3600" dirty="0" err="1"/>
              <a:t>accounts</a:t>
            </a:r>
            <a:r>
              <a:rPr lang="fr-CA" sz="3600" dirty="0"/>
              <a:t> </a:t>
            </a:r>
            <a:r>
              <a:rPr lang="fr-CA" sz="3600" dirty="0" err="1" smtClean="0"/>
              <a:t>cannot</a:t>
            </a:r>
            <a:r>
              <a:rPr lang="fr-CA" sz="3600" dirty="0" smtClean="0"/>
              <a:t> </a:t>
            </a:r>
            <a:r>
              <a:rPr lang="fr-CA" sz="3600" dirty="0" err="1"/>
              <a:t>be</a:t>
            </a:r>
            <a:r>
              <a:rPr lang="fr-CA" sz="3600" dirty="0"/>
              <a:t> </a:t>
            </a:r>
            <a:r>
              <a:rPr lang="fr-CA" sz="3600" dirty="0" err="1"/>
              <a:t>under</a:t>
            </a:r>
            <a:r>
              <a:rPr lang="fr-CA" sz="3600" dirty="0"/>
              <a:t> </a:t>
            </a:r>
            <a:r>
              <a:rPr lang="fr-CA" sz="3600" dirty="0" err="1" smtClean="0"/>
              <a:t>Smith’s</a:t>
            </a:r>
            <a:r>
              <a:rPr lang="fr-CA" sz="3600" dirty="0" smtClean="0"/>
              <a:t>  </a:t>
            </a:r>
            <a:r>
              <a:rPr lang="fr-CA" sz="3600" dirty="0" err="1"/>
              <a:t>consolidated</a:t>
            </a:r>
            <a:r>
              <a:rPr lang="fr-CA" sz="3600" dirty="0"/>
              <a:t> IFTA </a:t>
            </a:r>
            <a:r>
              <a:rPr lang="fr-CA" sz="3600" dirty="0" err="1"/>
              <a:t>account</a:t>
            </a:r>
            <a:r>
              <a:rPr lang="fr-CA" sz="3600" dirty="0" smtClean="0"/>
              <a:t>.</a:t>
            </a:r>
            <a:endParaRPr lang="en-US" sz="3600" dirty="0"/>
          </a:p>
        </p:txBody>
      </p:sp>
      <p:sp>
        <p:nvSpPr>
          <p:cNvPr id="3" name="Title 2"/>
          <p:cNvSpPr>
            <a:spLocks noGrp="1"/>
          </p:cNvSpPr>
          <p:nvPr>
            <p:ph type="title"/>
          </p:nvPr>
        </p:nvSpPr>
        <p:spPr>
          <a:xfrm>
            <a:off x="685800" y="304800"/>
            <a:ext cx="8229600" cy="1143000"/>
          </a:xfrm>
        </p:spPr>
        <p:txBody>
          <a:bodyPr/>
          <a:lstStyle/>
          <a:p>
            <a:r>
              <a:rPr lang="en-US" dirty="0"/>
              <a:t>Long Term Leases – R500</a:t>
            </a:r>
          </a:p>
        </p:txBody>
      </p:sp>
      <p:pic>
        <p:nvPicPr>
          <p:cNvPr id="10242" name="Picture 2" descr="C:\Users\Lonette Turner\AppData\Local\Microsoft\Windows\INetCache\IE\V85C81QJ\observar_con_lupa[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5334000"/>
            <a:ext cx="1472045"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410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sz="3600" dirty="0" smtClean="0"/>
              <a:t>Do </a:t>
            </a:r>
            <a:r>
              <a:rPr lang="fr-CA" sz="3600" dirty="0"/>
              <a:t>the </a:t>
            </a:r>
            <a:r>
              <a:rPr lang="fr-CA" sz="3600" dirty="0" err="1"/>
              <a:t>two</a:t>
            </a:r>
            <a:r>
              <a:rPr lang="fr-CA" sz="3600" dirty="0"/>
              <a:t> </a:t>
            </a:r>
            <a:r>
              <a:rPr lang="fr-CA" sz="3600" dirty="0" smtClean="0"/>
              <a:t>CAN </a:t>
            </a:r>
            <a:r>
              <a:rPr lang="fr-CA" sz="3600" dirty="0" err="1" smtClean="0"/>
              <a:t>Jurisdiction</a:t>
            </a:r>
            <a:r>
              <a:rPr lang="fr-CA" sz="3600" dirty="0" smtClean="0"/>
              <a:t> </a:t>
            </a:r>
            <a:r>
              <a:rPr lang="fr-CA" sz="3600" dirty="0"/>
              <a:t>B </a:t>
            </a:r>
            <a:r>
              <a:rPr lang="fr-CA" sz="3600" dirty="0" err="1"/>
              <a:t>customers</a:t>
            </a:r>
            <a:r>
              <a:rPr lang="fr-CA" sz="3600" dirty="0"/>
              <a:t> </a:t>
            </a:r>
            <a:r>
              <a:rPr lang="fr-CA" sz="3600" dirty="0" err="1"/>
              <a:t>need</a:t>
            </a:r>
            <a:r>
              <a:rPr lang="fr-CA" sz="3600" dirty="0"/>
              <a:t> to have </a:t>
            </a:r>
            <a:r>
              <a:rPr lang="fr-CA" sz="3600" dirty="0" err="1"/>
              <a:t>their</a:t>
            </a:r>
            <a:r>
              <a:rPr lang="fr-CA" sz="3600" dirty="0"/>
              <a:t> </a:t>
            </a:r>
            <a:r>
              <a:rPr lang="fr-CA" sz="3600" dirty="0" err="1"/>
              <a:t>own</a:t>
            </a:r>
            <a:r>
              <a:rPr lang="fr-CA" sz="3600" dirty="0"/>
              <a:t> IFTA </a:t>
            </a:r>
            <a:r>
              <a:rPr lang="fr-CA" sz="3600" dirty="0" err="1"/>
              <a:t>accounts</a:t>
            </a:r>
            <a:r>
              <a:rPr lang="fr-CA" sz="3600" dirty="0"/>
              <a:t> </a:t>
            </a:r>
            <a:r>
              <a:rPr lang="fr-CA" sz="3600" dirty="0" err="1"/>
              <a:t>even</a:t>
            </a:r>
            <a:r>
              <a:rPr lang="fr-CA" sz="3600" dirty="0"/>
              <a:t> if the trucks are </a:t>
            </a:r>
            <a:r>
              <a:rPr lang="fr-CA" sz="3600" dirty="0" err="1"/>
              <a:t>owned</a:t>
            </a:r>
            <a:r>
              <a:rPr lang="fr-CA" sz="3600" dirty="0"/>
              <a:t> by </a:t>
            </a:r>
            <a:r>
              <a:rPr lang="fr-CA" sz="3600" dirty="0" smtClean="0"/>
              <a:t>Smith Leasing? </a:t>
            </a:r>
          </a:p>
          <a:p>
            <a:r>
              <a:rPr lang="fr-CA" sz="3600" dirty="0" err="1" smtClean="0"/>
              <a:t>Does</a:t>
            </a:r>
            <a:r>
              <a:rPr lang="fr-CA" sz="3600" dirty="0" smtClean="0"/>
              <a:t> </a:t>
            </a:r>
            <a:r>
              <a:rPr lang="fr-CA" sz="3600" dirty="0"/>
              <a:t>the </a:t>
            </a:r>
            <a:r>
              <a:rPr lang="fr-CA" sz="3600" dirty="0" err="1"/>
              <a:t>rule</a:t>
            </a:r>
            <a:r>
              <a:rPr lang="fr-CA" sz="3600" dirty="0"/>
              <a:t> change if </a:t>
            </a:r>
            <a:r>
              <a:rPr lang="fr-CA" sz="3600" dirty="0" err="1" smtClean="0"/>
              <a:t>with</a:t>
            </a:r>
            <a:r>
              <a:rPr lang="fr-CA" sz="3600" dirty="0" smtClean="0"/>
              <a:t> </a:t>
            </a:r>
            <a:r>
              <a:rPr lang="fr-CA" sz="3600" dirty="0"/>
              <a:t>or </a:t>
            </a:r>
            <a:r>
              <a:rPr lang="fr-CA" sz="3600" dirty="0" err="1"/>
              <a:t>without</a:t>
            </a:r>
            <a:r>
              <a:rPr lang="fr-CA" sz="3600" dirty="0"/>
              <a:t> </a:t>
            </a:r>
            <a:r>
              <a:rPr lang="fr-CA" sz="3600" dirty="0" smtClean="0"/>
              <a:t>drivers?</a:t>
            </a:r>
            <a:endParaRPr lang="en-US" sz="3600" dirty="0"/>
          </a:p>
          <a:p>
            <a:endParaRPr lang="en-US" dirty="0"/>
          </a:p>
        </p:txBody>
      </p:sp>
      <p:sp>
        <p:nvSpPr>
          <p:cNvPr id="3" name="Title 2"/>
          <p:cNvSpPr>
            <a:spLocks noGrp="1"/>
          </p:cNvSpPr>
          <p:nvPr>
            <p:ph type="title"/>
          </p:nvPr>
        </p:nvSpPr>
        <p:spPr>
          <a:xfrm>
            <a:off x="609600" y="304800"/>
            <a:ext cx="8229600" cy="1143000"/>
          </a:xfrm>
        </p:spPr>
        <p:txBody>
          <a:bodyPr/>
          <a:lstStyle/>
          <a:p>
            <a:r>
              <a:rPr lang="en-US" dirty="0"/>
              <a:t>Long Term Leases – R500</a:t>
            </a:r>
          </a:p>
        </p:txBody>
      </p:sp>
      <p:pic>
        <p:nvPicPr>
          <p:cNvPr id="11266" name="Picture 2" descr="C:\Users\Lonette Turner\AppData\Local\Microsoft\Windows\INetCache\IE\34QL2VLO\writing[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5029200"/>
            <a:ext cx="14478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117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144963"/>
          </a:xfrm>
        </p:spPr>
        <p:txBody>
          <a:bodyPr/>
          <a:lstStyle/>
          <a:p>
            <a:r>
              <a:rPr lang="en-US" dirty="0" smtClean="0"/>
              <a:t>Can a </a:t>
            </a:r>
            <a:r>
              <a:rPr lang="en-US" dirty="0"/>
              <a:t>footnote flag </a:t>
            </a:r>
            <a:r>
              <a:rPr lang="en-US" dirty="0" smtClean="0"/>
              <a:t>be </a:t>
            </a:r>
            <a:r>
              <a:rPr lang="en-US" dirty="0"/>
              <a:t>added to the files that are downloaded for the tax rates?  </a:t>
            </a:r>
            <a:endParaRPr lang="en-US" dirty="0" smtClean="0"/>
          </a:p>
          <a:p>
            <a:r>
              <a:rPr lang="en-US" dirty="0" smtClean="0"/>
              <a:t>Currently </a:t>
            </a:r>
            <a:r>
              <a:rPr lang="en-US" dirty="0"/>
              <a:t>this data is indicated by text starting with #xx.  They are not suggesting that be changed, but simply add a column in the spreadsheet that would be Footnote – “Yes” or “No”.  This would be for tax rate </a:t>
            </a:r>
            <a:r>
              <a:rPr lang="en-US" dirty="0" smtClean="0"/>
              <a:t>downloads </a:t>
            </a:r>
            <a:r>
              <a:rPr lang="en-US" dirty="0"/>
              <a:t>files going </a:t>
            </a:r>
            <a:r>
              <a:rPr lang="en-US" dirty="0" smtClean="0"/>
              <a:t>forward</a:t>
            </a:r>
            <a:r>
              <a:rPr lang="en-US" dirty="0"/>
              <a:t> </a:t>
            </a:r>
          </a:p>
          <a:p>
            <a:endParaRPr lang="en-US" dirty="0"/>
          </a:p>
        </p:txBody>
      </p:sp>
      <p:sp>
        <p:nvSpPr>
          <p:cNvPr id="3" name="Title 2"/>
          <p:cNvSpPr>
            <a:spLocks noGrp="1"/>
          </p:cNvSpPr>
          <p:nvPr>
            <p:ph type="title"/>
          </p:nvPr>
        </p:nvSpPr>
        <p:spPr/>
        <p:txBody>
          <a:bodyPr/>
          <a:lstStyle/>
          <a:p>
            <a:r>
              <a:rPr lang="en-US" dirty="0" smtClean="0"/>
              <a:t>Tax Rate Matrix</a:t>
            </a:r>
            <a:endParaRPr lang="en-US" dirty="0"/>
          </a:p>
        </p:txBody>
      </p:sp>
      <p:pic>
        <p:nvPicPr>
          <p:cNvPr id="12290" name="Picture 2" descr="C:\Users\Lonette Turner\AppData\Local\Microsoft\Windows\INetCache\IE\J6EMZ45N\Predicate_logic;_2_variables;_example_matrix_a2e1.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152400"/>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994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648200"/>
          </a:xfrm>
        </p:spPr>
        <p:txBody>
          <a:bodyPr/>
          <a:lstStyle/>
          <a:p>
            <a:pPr marL="0" indent="0">
              <a:buNone/>
            </a:pPr>
            <a:r>
              <a:rPr lang="en-US" b="1" dirty="0"/>
              <a:t>Justification:</a:t>
            </a:r>
            <a:endParaRPr lang="en-US" dirty="0"/>
          </a:p>
          <a:p>
            <a:r>
              <a:rPr lang="en-US" dirty="0"/>
              <a:t> </a:t>
            </a:r>
            <a:r>
              <a:rPr lang="en-US" dirty="0" smtClean="0"/>
              <a:t>It </a:t>
            </a:r>
            <a:r>
              <a:rPr lang="en-US" dirty="0"/>
              <a:t>would greatly reduce the manual work needed for a jurisdiction that creates their own tax rate matrix by allowing the footnote indicator to be downloaded versus manually keyed.  I’m not sure how many jurisdictions create their own tax rate forms or just have taxpayers view it on IFTA Inc.’s website.  </a:t>
            </a:r>
            <a:r>
              <a:rPr lang="en-US" dirty="0" smtClean="0"/>
              <a:t>We publish </a:t>
            </a:r>
            <a:r>
              <a:rPr lang="en-US" dirty="0"/>
              <a:t>our own tax rate matrix.  </a:t>
            </a:r>
          </a:p>
          <a:p>
            <a:endParaRPr lang="en-US" dirty="0"/>
          </a:p>
        </p:txBody>
      </p:sp>
      <p:sp>
        <p:nvSpPr>
          <p:cNvPr id="3" name="Title 2"/>
          <p:cNvSpPr>
            <a:spLocks noGrp="1"/>
          </p:cNvSpPr>
          <p:nvPr>
            <p:ph type="title"/>
          </p:nvPr>
        </p:nvSpPr>
        <p:spPr/>
        <p:txBody>
          <a:bodyPr/>
          <a:lstStyle/>
          <a:p>
            <a:r>
              <a:rPr lang="en-US" dirty="0"/>
              <a:t>Tax Rate Matrix</a:t>
            </a:r>
          </a:p>
        </p:txBody>
      </p:sp>
    </p:spTree>
    <p:extLst>
      <p:ext uri="{BB962C8B-B14F-4D97-AF65-F5344CB8AC3E}">
        <p14:creationId xmlns:p14="http://schemas.microsoft.com/office/powerpoint/2010/main" val="2618290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430" y="220702"/>
            <a:ext cx="8535140" cy="6416596"/>
          </a:xfrm>
          <a:prstGeom prst="rect">
            <a:avLst/>
          </a:prstGeom>
        </p:spPr>
      </p:pic>
      <p:sp>
        <p:nvSpPr>
          <p:cNvPr id="5" name="Down Arrow 4"/>
          <p:cNvSpPr/>
          <p:nvPr/>
        </p:nvSpPr>
        <p:spPr>
          <a:xfrm>
            <a:off x="2057400" y="304800"/>
            <a:ext cx="381000" cy="457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49296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this what you are looking for?</a:t>
            </a:r>
          </a:p>
          <a:p>
            <a:r>
              <a:rPr lang="en-US" dirty="0" smtClean="0"/>
              <a:t>How many jurisdictions would use this?</a:t>
            </a:r>
          </a:p>
          <a:p>
            <a:r>
              <a:rPr lang="en-US" dirty="0" smtClean="0"/>
              <a:t>Should we just create a new download type with this information so that those that would use the footnote information?</a:t>
            </a:r>
            <a:endParaRPr lang="en-US" dirty="0"/>
          </a:p>
        </p:txBody>
      </p:sp>
      <p:sp>
        <p:nvSpPr>
          <p:cNvPr id="3" name="Title 2"/>
          <p:cNvSpPr>
            <a:spLocks noGrp="1"/>
          </p:cNvSpPr>
          <p:nvPr>
            <p:ph type="title"/>
          </p:nvPr>
        </p:nvSpPr>
        <p:spPr/>
        <p:txBody>
          <a:bodyPr/>
          <a:lstStyle/>
          <a:p>
            <a:r>
              <a:rPr lang="en-US" dirty="0" smtClean="0"/>
              <a:t>Tom Asks</a:t>
            </a:r>
            <a:endParaRPr lang="en-US" dirty="0"/>
          </a:p>
        </p:txBody>
      </p:sp>
      <p:pic>
        <p:nvPicPr>
          <p:cNvPr id="13314" name="Picture 2" descr="C:\Users\Lonette Turner\AppData\Local\Microsoft\Windows\INetCache\IE\PR0WS9X5\question_makrs_cutie_mark_by_rildraw-d4byewl[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76200"/>
            <a:ext cx="2153701"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053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How </a:t>
            </a:r>
            <a:r>
              <a:rPr lang="en-US" dirty="0"/>
              <a:t>many </a:t>
            </a:r>
            <a:r>
              <a:rPr lang="en-US" dirty="0" smtClean="0"/>
              <a:t>jurisdictions </a:t>
            </a:r>
            <a:r>
              <a:rPr lang="en-US" dirty="0"/>
              <a:t>allow IFTA temporaries to new </a:t>
            </a:r>
            <a:r>
              <a:rPr lang="en-US" dirty="0" smtClean="0"/>
              <a:t>accounts? </a:t>
            </a:r>
            <a:r>
              <a:rPr lang="en-US" dirty="0"/>
              <a:t>  </a:t>
            </a:r>
            <a:r>
              <a:rPr lang="en-US" dirty="0" smtClean="0"/>
              <a:t>We make </a:t>
            </a:r>
            <a:r>
              <a:rPr lang="en-US" dirty="0"/>
              <a:t>them wait a year. </a:t>
            </a:r>
          </a:p>
        </p:txBody>
      </p:sp>
      <p:sp>
        <p:nvSpPr>
          <p:cNvPr id="3" name="Title 2"/>
          <p:cNvSpPr>
            <a:spLocks noGrp="1"/>
          </p:cNvSpPr>
          <p:nvPr>
            <p:ph type="title"/>
          </p:nvPr>
        </p:nvSpPr>
        <p:spPr/>
        <p:txBody>
          <a:bodyPr/>
          <a:lstStyle/>
          <a:p>
            <a:r>
              <a:rPr lang="en-US" dirty="0" smtClean="0"/>
              <a:t>IFTA TEMPORARIES</a:t>
            </a:r>
            <a:endParaRPr lang="en-US" dirty="0"/>
          </a:p>
        </p:txBody>
      </p:sp>
      <p:pic>
        <p:nvPicPr>
          <p:cNvPr id="14338" name="Picture 2" descr="C:\Users\Lonette Turner\AppData\Local\Microsoft\Windows\INetCache\IE\34QL2VLO\800px-New_Zealand_RG-4.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800600"/>
            <a:ext cx="3810000"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556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many of you know, </a:t>
            </a:r>
            <a:r>
              <a:rPr lang="en-US" dirty="0" err="1" smtClean="0"/>
              <a:t>Conduent</a:t>
            </a:r>
            <a:r>
              <a:rPr lang="en-US" dirty="0" smtClean="0"/>
              <a:t> has announced to its jurisdiction that it will not be renewing IFTA processing contracts.</a:t>
            </a:r>
          </a:p>
          <a:p>
            <a:r>
              <a:rPr lang="en-US" dirty="0" smtClean="0"/>
              <a:t>How </a:t>
            </a:r>
            <a:r>
              <a:rPr lang="en-US" dirty="0"/>
              <a:t>will this affect the IFTA community if some jurisdictions cannot get up and running prior to </a:t>
            </a:r>
            <a:r>
              <a:rPr lang="en-US" dirty="0" smtClean="0"/>
              <a:t>the release date? </a:t>
            </a:r>
            <a:r>
              <a:rPr lang="en-US" dirty="0"/>
              <a:t> </a:t>
            </a:r>
          </a:p>
        </p:txBody>
      </p:sp>
      <p:sp>
        <p:nvSpPr>
          <p:cNvPr id="3" name="Title 2"/>
          <p:cNvSpPr>
            <a:spLocks noGrp="1"/>
          </p:cNvSpPr>
          <p:nvPr>
            <p:ph type="title"/>
          </p:nvPr>
        </p:nvSpPr>
        <p:spPr/>
        <p:txBody>
          <a:bodyPr/>
          <a:lstStyle/>
          <a:p>
            <a:r>
              <a:rPr lang="en-US" dirty="0" smtClean="0"/>
              <a:t>Processing Systems</a:t>
            </a:r>
            <a:endParaRPr lang="en-US" dirty="0"/>
          </a:p>
        </p:txBody>
      </p:sp>
      <p:pic>
        <p:nvPicPr>
          <p:cNvPr id="15362" name="Picture 2" descr="C:\Users\Lonette Turner\AppData\Local\Microsoft\Windows\INetCache\IE\PR0WS9X5\server_box_vector_clipart_by_spacecat3000-d2zniyj[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760" y="457200"/>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3494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2057400"/>
            <a:ext cx="4038600" cy="3733799"/>
          </a:xfrm>
        </p:spPr>
        <p:txBody>
          <a:bodyPr/>
          <a:lstStyle/>
          <a:p>
            <a:pPr marL="0" indent="0">
              <a:buNone/>
            </a:pPr>
            <a:r>
              <a:rPr lang="en-US" sz="5400" dirty="0" smtClean="0"/>
              <a:t>Text your question or issue to 480.748.5764</a:t>
            </a:r>
          </a:p>
        </p:txBody>
      </p:sp>
      <p:pic>
        <p:nvPicPr>
          <p:cNvPr id="18436" name="Picture 4" descr="C:\Users\Lonette Turner\AppData\Local\Microsoft\Windows\INetCache\IE\34QL2VLO\meizu_mx3_android_phone_announced_1[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2012156"/>
            <a:ext cx="4038600" cy="370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484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144963"/>
          </a:xfrm>
        </p:spPr>
        <p:txBody>
          <a:bodyPr/>
          <a:lstStyle/>
          <a:p>
            <a:r>
              <a:rPr lang="en-CA" dirty="0" smtClean="0"/>
              <a:t>We are </a:t>
            </a:r>
            <a:r>
              <a:rPr lang="en-CA" dirty="0"/>
              <a:t>on the edge of possibly establishing </a:t>
            </a:r>
            <a:r>
              <a:rPr lang="en-CA" dirty="0" smtClean="0"/>
              <a:t>licensee seminars </a:t>
            </a:r>
            <a:r>
              <a:rPr lang="en-CA" dirty="0"/>
              <a:t>to provide education and information to our carriers through an information night, afternoon, or other. </a:t>
            </a:r>
            <a:endParaRPr lang="en-CA" dirty="0" smtClean="0"/>
          </a:p>
          <a:p>
            <a:r>
              <a:rPr lang="en-CA" dirty="0" smtClean="0"/>
              <a:t>No </a:t>
            </a:r>
            <a:r>
              <a:rPr lang="en-CA" dirty="0"/>
              <a:t>details have been defined as yet so we would be delighted to learn from our counterparts – best practices, hits or misses, etc.  </a:t>
            </a:r>
            <a:endParaRPr lang="en-US" dirty="0"/>
          </a:p>
          <a:p>
            <a:pPr marL="0" indent="0">
              <a:buNone/>
            </a:pPr>
            <a:r>
              <a:rPr lang="en-CA" dirty="0"/>
              <a:t> </a:t>
            </a:r>
            <a:endParaRPr lang="en-US" dirty="0"/>
          </a:p>
          <a:p>
            <a:endParaRPr lang="en-US" dirty="0"/>
          </a:p>
        </p:txBody>
      </p:sp>
      <p:sp>
        <p:nvSpPr>
          <p:cNvPr id="3" name="Title 2"/>
          <p:cNvSpPr>
            <a:spLocks noGrp="1"/>
          </p:cNvSpPr>
          <p:nvPr>
            <p:ph type="title"/>
          </p:nvPr>
        </p:nvSpPr>
        <p:spPr/>
        <p:txBody>
          <a:bodyPr/>
          <a:lstStyle/>
          <a:p>
            <a:r>
              <a:rPr lang="en-CA" dirty="0" smtClean="0"/>
              <a:t>Licensee </a:t>
            </a:r>
            <a:r>
              <a:rPr lang="en-CA" dirty="0"/>
              <a:t>S</a:t>
            </a:r>
            <a:r>
              <a:rPr lang="en-CA" dirty="0" smtClean="0"/>
              <a:t>eminars</a:t>
            </a:r>
            <a:endParaRPr lang="en-US" dirty="0"/>
          </a:p>
        </p:txBody>
      </p:sp>
      <p:pic>
        <p:nvPicPr>
          <p:cNvPr id="16386" name="Picture 2" descr="C:\Users\Lonette Turner\AppData\Local\Microsoft\Windows\INetCache\IE\34QL2VLO\training-ic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381000"/>
            <a:ext cx="1219202" cy="1219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141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419600"/>
          </a:xfrm>
        </p:spPr>
        <p:txBody>
          <a:bodyPr/>
          <a:lstStyle/>
          <a:p>
            <a:r>
              <a:rPr lang="en-US" dirty="0" smtClean="0"/>
              <a:t>What is the future of IFTA?</a:t>
            </a:r>
          </a:p>
          <a:p>
            <a:r>
              <a:rPr lang="en-US" dirty="0" smtClean="0"/>
              <a:t>In light of the many advancements in technology for qualified motor vehicles, will fuel tax returns even be necessary?</a:t>
            </a:r>
          </a:p>
          <a:p>
            <a:r>
              <a:rPr lang="en-US" dirty="0" smtClean="0"/>
              <a:t>If not, what will replace it?</a:t>
            </a:r>
          </a:p>
          <a:p>
            <a:r>
              <a:rPr lang="en-US" dirty="0" smtClean="0"/>
              <a:t>What is the future of the organizations (IFTA, IRP, UCR) as leadership changes loom?</a:t>
            </a:r>
          </a:p>
          <a:p>
            <a:r>
              <a:rPr lang="en-US" dirty="0" smtClean="0"/>
              <a:t>Will we have </a:t>
            </a:r>
            <a:r>
              <a:rPr lang="en-US" dirty="0" err="1" smtClean="0"/>
              <a:t>eCredentials</a:t>
            </a:r>
            <a:r>
              <a:rPr lang="en-US" dirty="0" smtClean="0"/>
              <a:t>?</a:t>
            </a:r>
            <a:endParaRPr lang="en-US" dirty="0"/>
          </a:p>
        </p:txBody>
      </p:sp>
      <p:sp>
        <p:nvSpPr>
          <p:cNvPr id="3" name="Title 2"/>
          <p:cNvSpPr>
            <a:spLocks noGrp="1"/>
          </p:cNvSpPr>
          <p:nvPr>
            <p:ph type="title"/>
          </p:nvPr>
        </p:nvSpPr>
        <p:spPr/>
        <p:txBody>
          <a:bodyPr/>
          <a:lstStyle/>
          <a:p>
            <a:r>
              <a:rPr lang="en-US" dirty="0" smtClean="0"/>
              <a:t>Navigating the Future</a:t>
            </a:r>
            <a:endParaRPr lang="en-US" dirty="0"/>
          </a:p>
        </p:txBody>
      </p:sp>
      <p:pic>
        <p:nvPicPr>
          <p:cNvPr id="17412" name="Picture 4" descr="C:\Users\Lonette Turner\AppData\Local\Microsoft\Windows\INetCache\IE\34QL2VLO\picture-48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533400"/>
            <a:ext cx="1554480" cy="188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244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495800"/>
          </a:xfrm>
        </p:spPr>
        <p:txBody>
          <a:bodyPr/>
          <a:lstStyle/>
          <a:p>
            <a:r>
              <a:rPr lang="en-CA" sz="2800" dirty="0"/>
              <a:t>For jurisdictions with full participation in the Clearinghouse, we will be uploading data on licensee demographics , transmittal data and summary transmittal data to the Clearinghouse.  </a:t>
            </a:r>
            <a:endParaRPr lang="en-CA" sz="2800" dirty="0" smtClean="0"/>
          </a:p>
          <a:p>
            <a:r>
              <a:rPr lang="en-CA" sz="2800" dirty="0" smtClean="0"/>
              <a:t>We </a:t>
            </a:r>
            <a:r>
              <a:rPr lang="en-CA" sz="2800" dirty="0"/>
              <a:t>have also received other reports, for example, IFTA added accounts reports and other reports, from other jurisdictions on a periodic basis.  </a:t>
            </a:r>
            <a:endParaRPr lang="en-CA" sz="2800" dirty="0" smtClean="0"/>
          </a:p>
          <a:p>
            <a:r>
              <a:rPr lang="en-CA" sz="2800" dirty="0" smtClean="0"/>
              <a:t>We </a:t>
            </a:r>
            <a:r>
              <a:rPr lang="en-CA" sz="2800" dirty="0"/>
              <a:t>are wondering if the information is already uploaded on the Clearinghouse, do we still need to exchange such reports?</a:t>
            </a:r>
            <a:endParaRPr lang="en-US" sz="2800" dirty="0"/>
          </a:p>
          <a:p>
            <a:pPr marL="0" indent="0">
              <a:buNone/>
            </a:pPr>
            <a:endParaRPr lang="en-US" sz="2800" dirty="0"/>
          </a:p>
        </p:txBody>
      </p:sp>
      <p:sp>
        <p:nvSpPr>
          <p:cNvPr id="3" name="Title 2"/>
          <p:cNvSpPr>
            <a:spLocks noGrp="1"/>
          </p:cNvSpPr>
          <p:nvPr>
            <p:ph type="title"/>
          </p:nvPr>
        </p:nvSpPr>
        <p:spPr/>
        <p:txBody>
          <a:bodyPr/>
          <a:lstStyle/>
          <a:p>
            <a:r>
              <a:rPr lang="en-US" dirty="0" smtClean="0"/>
              <a:t>Exchanging Reports</a:t>
            </a:r>
            <a:endParaRPr lang="en-US" dirty="0"/>
          </a:p>
        </p:txBody>
      </p:sp>
      <p:pic>
        <p:nvPicPr>
          <p:cNvPr id="1026" name="Picture 2" descr="C:\Users\Lonette Turner\AppData\Local\Microsoft\Windows\INetCache\IE\PR0WS9X5\CQZu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8040" y="228600"/>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028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144963"/>
          </a:xfrm>
        </p:spPr>
        <p:txBody>
          <a:bodyPr/>
          <a:lstStyle/>
          <a:p>
            <a:r>
              <a:rPr lang="en-US" sz="2800" dirty="0"/>
              <a:t>We recently uncovered a situation that appears to be an anomaly, where the customer can’t seem to qualify for IFTA in either </a:t>
            </a:r>
            <a:r>
              <a:rPr lang="en-US" sz="2800" dirty="0" smtClean="0"/>
              <a:t>Jurisdiction A (where </a:t>
            </a:r>
            <a:r>
              <a:rPr lang="en-US" sz="2800" dirty="0"/>
              <a:t>he actually resides and has a business) and </a:t>
            </a:r>
            <a:r>
              <a:rPr lang="en-US" sz="2800" dirty="0" smtClean="0"/>
              <a:t>Jurisdiction B </a:t>
            </a:r>
            <a:r>
              <a:rPr lang="en-US" sz="2800" dirty="0"/>
              <a:t>(where he keeps certain vehicles that engage in local operations and never cross state lines out of </a:t>
            </a:r>
            <a:r>
              <a:rPr lang="en-US" sz="2800" dirty="0" smtClean="0"/>
              <a:t>Jurisdiction B). </a:t>
            </a:r>
          </a:p>
          <a:p>
            <a:endParaRPr lang="en-US" sz="2800" dirty="0"/>
          </a:p>
        </p:txBody>
      </p:sp>
      <p:sp>
        <p:nvSpPr>
          <p:cNvPr id="3" name="Title 2"/>
          <p:cNvSpPr>
            <a:spLocks noGrp="1"/>
          </p:cNvSpPr>
          <p:nvPr>
            <p:ph type="title"/>
          </p:nvPr>
        </p:nvSpPr>
        <p:spPr/>
        <p:txBody>
          <a:bodyPr/>
          <a:lstStyle/>
          <a:p>
            <a:r>
              <a:rPr lang="en-US" dirty="0" smtClean="0"/>
              <a:t>Anomaly</a:t>
            </a:r>
            <a:endParaRPr lang="en-US" dirty="0"/>
          </a:p>
        </p:txBody>
      </p:sp>
      <p:pic>
        <p:nvPicPr>
          <p:cNvPr id="2052" name="Picture 4" descr="C:\Users\Lonette Turner\AppData\Local\Microsoft\Windows\INetCache\IE\PR0WS9X5\Question-Girl[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30480"/>
            <a:ext cx="1481707"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529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435476"/>
          </a:xfrm>
        </p:spPr>
        <p:txBody>
          <a:bodyPr/>
          <a:lstStyle/>
          <a:p>
            <a:r>
              <a:rPr lang="en-US" sz="2800" dirty="0"/>
              <a:t>Background:  Customer is a </a:t>
            </a:r>
            <a:r>
              <a:rPr lang="en-US" sz="2800" u="sng" dirty="0" smtClean="0"/>
              <a:t>Jurisdiction A</a:t>
            </a:r>
            <a:r>
              <a:rPr lang="en-US" sz="2800" dirty="0" smtClean="0"/>
              <a:t> resident </a:t>
            </a:r>
            <a:r>
              <a:rPr lang="en-US" sz="2800" dirty="0"/>
              <a:t>who purchases buses </a:t>
            </a:r>
            <a:r>
              <a:rPr lang="en-US" sz="2800" u="sng" dirty="0"/>
              <a:t>in </a:t>
            </a:r>
            <a:r>
              <a:rPr lang="en-US" sz="2800" u="sng" dirty="0" smtClean="0"/>
              <a:t>Jurisdiction B</a:t>
            </a:r>
            <a:r>
              <a:rPr lang="en-US" sz="2800" dirty="0" smtClean="0"/>
              <a:t> </a:t>
            </a:r>
            <a:r>
              <a:rPr lang="en-US" sz="2800" dirty="0"/>
              <a:t>and retrofits </a:t>
            </a:r>
            <a:r>
              <a:rPr lang="en-US" sz="2800" dirty="0" smtClean="0"/>
              <a:t>them </a:t>
            </a:r>
            <a:r>
              <a:rPr lang="en-US" sz="2800" dirty="0"/>
              <a:t>to haul watermelons from farms in </a:t>
            </a:r>
            <a:r>
              <a:rPr lang="en-US" sz="2800" dirty="0" smtClean="0"/>
              <a:t>Jurisdiction B to </a:t>
            </a:r>
            <a:r>
              <a:rPr lang="en-US" sz="2800" dirty="0"/>
              <a:t>markets within </a:t>
            </a:r>
            <a:r>
              <a:rPr lang="en-US" sz="2800" dirty="0" smtClean="0"/>
              <a:t>Jurisdiction B.</a:t>
            </a:r>
            <a:r>
              <a:rPr lang="en-US" sz="2800" dirty="0"/>
              <a:t>  The customer purchases straight plates in </a:t>
            </a:r>
            <a:r>
              <a:rPr lang="en-US" sz="2800" dirty="0" smtClean="0"/>
              <a:t>Jurisdiction A for </a:t>
            </a:r>
            <a:r>
              <a:rPr lang="en-US" sz="2800" dirty="0"/>
              <a:t>these buses. </a:t>
            </a:r>
            <a:endParaRPr lang="en-US" sz="2800" dirty="0" smtClean="0"/>
          </a:p>
          <a:p>
            <a:r>
              <a:rPr lang="en-US" sz="2800" dirty="0" smtClean="0"/>
              <a:t>Customer anticipates </a:t>
            </a:r>
            <a:r>
              <a:rPr lang="en-US" sz="2800" dirty="0"/>
              <a:t>running 12 </a:t>
            </a:r>
            <a:r>
              <a:rPr lang="en-US" sz="2800" dirty="0" smtClean="0"/>
              <a:t>buses. </a:t>
            </a:r>
            <a:r>
              <a:rPr lang="en-US" sz="2800" b="1" dirty="0" smtClean="0"/>
              <a:t>These </a:t>
            </a:r>
            <a:r>
              <a:rPr lang="en-US" sz="2800" b="1" dirty="0"/>
              <a:t>buses never leave </a:t>
            </a:r>
            <a:r>
              <a:rPr lang="en-US" sz="2800" b="1" dirty="0" smtClean="0"/>
              <a:t>Jurisdiction B; </a:t>
            </a:r>
            <a:r>
              <a:rPr lang="en-US" sz="2800" b="1" dirty="0"/>
              <a:t>at the end of the season the buses are winterized and parked until the next season</a:t>
            </a:r>
            <a:r>
              <a:rPr lang="en-US" sz="2800" dirty="0"/>
              <a:t>.</a:t>
            </a:r>
          </a:p>
          <a:p>
            <a:r>
              <a:rPr lang="en-US" dirty="0"/>
              <a:t> </a:t>
            </a:r>
          </a:p>
        </p:txBody>
      </p:sp>
      <p:sp>
        <p:nvSpPr>
          <p:cNvPr id="3" name="Title 2"/>
          <p:cNvSpPr>
            <a:spLocks noGrp="1"/>
          </p:cNvSpPr>
          <p:nvPr>
            <p:ph type="title"/>
          </p:nvPr>
        </p:nvSpPr>
        <p:spPr/>
        <p:txBody>
          <a:bodyPr/>
          <a:lstStyle/>
          <a:p>
            <a:r>
              <a:rPr lang="en-US" dirty="0"/>
              <a:t>Anomaly</a:t>
            </a:r>
          </a:p>
        </p:txBody>
      </p:sp>
      <p:pic>
        <p:nvPicPr>
          <p:cNvPr id="3074" name="Picture 2" descr="C:\Users\Lonette Turner\AppData\Local\Microsoft\Windows\INetCache\IE\PR0WS9X5\Twitter_question_mark[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28600"/>
            <a:ext cx="11049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240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The customer is being told by DOT in </a:t>
            </a:r>
            <a:r>
              <a:rPr lang="en-US" dirty="0" smtClean="0"/>
              <a:t>Jurisdiction B that </a:t>
            </a:r>
            <a:r>
              <a:rPr lang="en-US" dirty="0"/>
              <a:t>he needs either IRP or IFTA </a:t>
            </a:r>
            <a:r>
              <a:rPr lang="en-US" dirty="0" smtClean="0"/>
              <a:t>permits </a:t>
            </a:r>
            <a:r>
              <a:rPr lang="en-US" dirty="0"/>
              <a:t>to operate these buses!  He does not qualify for either IRP or IFTA since there is no travel outside of </a:t>
            </a:r>
            <a:r>
              <a:rPr lang="en-US" dirty="0" smtClean="0"/>
              <a:t>Jurisdiction B!</a:t>
            </a:r>
            <a:endParaRPr lang="en-US" dirty="0"/>
          </a:p>
          <a:p>
            <a:pPr marL="0" indent="0">
              <a:buNone/>
            </a:pPr>
            <a:endParaRPr lang="en-US" dirty="0"/>
          </a:p>
          <a:p>
            <a:endParaRPr lang="en-US" dirty="0"/>
          </a:p>
          <a:p>
            <a:endParaRPr lang="en-US" dirty="0"/>
          </a:p>
        </p:txBody>
      </p:sp>
      <p:sp>
        <p:nvSpPr>
          <p:cNvPr id="4" name="Title 2"/>
          <p:cNvSpPr>
            <a:spLocks noGrp="1"/>
          </p:cNvSpPr>
          <p:nvPr>
            <p:ph type="title"/>
          </p:nvPr>
        </p:nvSpPr>
        <p:spPr>
          <a:xfrm>
            <a:off x="457200" y="274638"/>
            <a:ext cx="8229600" cy="1143000"/>
          </a:xfrm>
        </p:spPr>
        <p:txBody>
          <a:bodyPr/>
          <a:lstStyle/>
          <a:p>
            <a:r>
              <a:rPr lang="en-US" dirty="0"/>
              <a:t>Anomaly</a:t>
            </a:r>
          </a:p>
        </p:txBody>
      </p:sp>
      <p:pic>
        <p:nvPicPr>
          <p:cNvPr id="4098" name="Picture 2" descr="C:\Users\Lonette Turner\AppData\Local\Microsoft\Windows\INetCache\IE\V85C81QJ\Question-Guy[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52400"/>
            <a:ext cx="2209593" cy="2438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199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customer is being told by DOT in </a:t>
            </a:r>
            <a:r>
              <a:rPr lang="en-US" dirty="0" smtClean="0"/>
              <a:t>Jurisdiction B that </a:t>
            </a:r>
            <a:r>
              <a:rPr lang="en-US" dirty="0"/>
              <a:t>he needs either IRP or IFTA or permits to operate these </a:t>
            </a:r>
            <a:r>
              <a:rPr lang="en-US" dirty="0" smtClean="0"/>
              <a:t>buses.</a:t>
            </a:r>
            <a:r>
              <a:rPr lang="en-US" dirty="0"/>
              <a:t>  </a:t>
            </a:r>
            <a:r>
              <a:rPr lang="en-US" dirty="0" smtClean="0"/>
              <a:t>Jurisdiction A is of the opinion that he </a:t>
            </a:r>
            <a:r>
              <a:rPr lang="en-US" dirty="0"/>
              <a:t>does not qualify for either IRP or IFTA since there is no travel outside of </a:t>
            </a:r>
            <a:r>
              <a:rPr lang="en-US" dirty="0" smtClean="0"/>
              <a:t>Jurisdiction A.</a:t>
            </a:r>
            <a:r>
              <a:rPr lang="en-US" dirty="0"/>
              <a:t> </a:t>
            </a:r>
          </a:p>
        </p:txBody>
      </p:sp>
      <p:sp>
        <p:nvSpPr>
          <p:cNvPr id="3" name="Title 2"/>
          <p:cNvSpPr>
            <a:spLocks noGrp="1"/>
          </p:cNvSpPr>
          <p:nvPr>
            <p:ph type="title"/>
          </p:nvPr>
        </p:nvSpPr>
        <p:spPr/>
        <p:txBody>
          <a:bodyPr/>
          <a:lstStyle/>
          <a:p>
            <a:r>
              <a:rPr lang="en-US" dirty="0"/>
              <a:t>Anomaly</a:t>
            </a:r>
          </a:p>
        </p:txBody>
      </p:sp>
      <p:pic>
        <p:nvPicPr>
          <p:cNvPr id="5123" name="Picture 3" descr="C:\Users\Lonette Turner\AppData\Local\Microsoft\Windows\INetCache\IE\34QL2VLO\googley-eye-birdie-has-questions[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81000"/>
            <a:ext cx="1878179" cy="1226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959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Question; Are there any exemptions for buses used for this purpose or </a:t>
            </a:r>
            <a:r>
              <a:rPr lang="en-US" dirty="0" smtClean="0"/>
              <a:t>does </a:t>
            </a:r>
            <a:r>
              <a:rPr lang="en-US" dirty="0"/>
              <a:t>this customer qualify for Covered Farm Vehicle and if so, </a:t>
            </a:r>
            <a:r>
              <a:rPr lang="en-US" dirty="0" smtClean="0"/>
              <a:t>do jurisdictions recognize </a:t>
            </a:r>
            <a:r>
              <a:rPr lang="en-US" dirty="0"/>
              <a:t>Covered Farm Vehicles under the federal guidelines?</a:t>
            </a:r>
          </a:p>
          <a:p>
            <a:r>
              <a:rPr lang="en-US" dirty="0" smtClean="0"/>
              <a:t>Have </a:t>
            </a:r>
            <a:r>
              <a:rPr lang="en-US" dirty="0"/>
              <a:t>other jurisdictions encountered this situation and how did they handle it? </a:t>
            </a:r>
          </a:p>
          <a:p>
            <a:endParaRPr lang="en-US" dirty="0"/>
          </a:p>
        </p:txBody>
      </p:sp>
      <p:sp>
        <p:nvSpPr>
          <p:cNvPr id="3" name="Title 2"/>
          <p:cNvSpPr>
            <a:spLocks noGrp="1"/>
          </p:cNvSpPr>
          <p:nvPr>
            <p:ph type="title"/>
          </p:nvPr>
        </p:nvSpPr>
        <p:spPr/>
        <p:txBody>
          <a:bodyPr/>
          <a:lstStyle/>
          <a:p>
            <a:r>
              <a:rPr lang="en-US" dirty="0"/>
              <a:t>Anomaly</a:t>
            </a:r>
          </a:p>
        </p:txBody>
      </p:sp>
      <p:pic>
        <p:nvPicPr>
          <p:cNvPr id="6146" name="Picture 2" descr="C:\Users\Lonette Turner\AppData\Local\Microsoft\Windows\INetCache\IE\PR0WS9X5\Question_Mark_Ico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28600"/>
            <a:ext cx="1333616" cy="1333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497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44963"/>
          </a:xfrm>
        </p:spPr>
        <p:txBody>
          <a:bodyPr/>
          <a:lstStyle/>
          <a:p>
            <a:pPr marL="0" indent="0">
              <a:buNone/>
            </a:pPr>
            <a:r>
              <a:rPr lang="en-US" dirty="0"/>
              <a:t> </a:t>
            </a:r>
            <a:r>
              <a:rPr lang="en-US" b="1" dirty="0" smtClean="0"/>
              <a:t>.</a:t>
            </a:r>
            <a:r>
              <a:rPr lang="en-US" b="1" dirty="0"/>
              <a:t>200</a:t>
            </a:r>
            <a:r>
              <a:rPr lang="en-US" dirty="0"/>
              <a:t>	Long-Term Leases.  </a:t>
            </a:r>
            <a:endParaRPr lang="en-US" dirty="0" smtClean="0"/>
          </a:p>
          <a:p>
            <a:pPr marL="0" indent="0">
              <a:buNone/>
            </a:pPr>
            <a:r>
              <a:rPr lang="en-US" dirty="0" smtClean="0"/>
              <a:t>A </a:t>
            </a:r>
            <a:r>
              <a:rPr lang="en-US" dirty="0"/>
              <a:t>lessor regularly engaged in the business of leasing or renting motor vehicles without drivers for compensation to licensees or other lessees may be deemed to be the licensee, and such lessor may be issued a license if an application has been properly filed and approved by the base jurisdiction</a:t>
            </a:r>
          </a:p>
          <a:p>
            <a:endParaRPr lang="en-US" dirty="0"/>
          </a:p>
        </p:txBody>
      </p:sp>
      <p:sp>
        <p:nvSpPr>
          <p:cNvPr id="3" name="Title 2"/>
          <p:cNvSpPr>
            <a:spLocks noGrp="1"/>
          </p:cNvSpPr>
          <p:nvPr>
            <p:ph type="title"/>
          </p:nvPr>
        </p:nvSpPr>
        <p:spPr>
          <a:xfrm>
            <a:off x="685800" y="304800"/>
            <a:ext cx="8229600" cy="1143000"/>
          </a:xfrm>
        </p:spPr>
        <p:txBody>
          <a:bodyPr/>
          <a:lstStyle/>
          <a:p>
            <a:r>
              <a:rPr lang="en-US" b="1" dirty="0" smtClean="0"/>
              <a:t>    R510</a:t>
            </a:r>
            <a:r>
              <a:rPr lang="en-US" b="1" dirty="0"/>
              <a:t>	RENTAL/LEASING</a:t>
            </a:r>
            <a:r>
              <a:rPr lang="en-US" dirty="0"/>
              <a:t/>
            </a:r>
            <a:br>
              <a:rPr lang="en-US" dirty="0"/>
            </a:br>
            <a:endParaRPr lang="en-US" dirty="0"/>
          </a:p>
        </p:txBody>
      </p:sp>
      <p:pic>
        <p:nvPicPr>
          <p:cNvPr id="7170" name="Picture 2" descr="C:\Users\Lonette Turner\AppData\Local\Microsoft\Windows\INetCache\IE\V85C81QJ\c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599" y="990600"/>
            <a:ext cx="2187197"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893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IFTA ABM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569</Words>
  <Application>Microsoft Office PowerPoint</Application>
  <PresentationFormat>On-screen Show (4:3)</PresentationFormat>
  <Paragraphs>66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IFTA ABM 2016</vt:lpstr>
      <vt:lpstr>PowerPoint Presentation</vt:lpstr>
      <vt:lpstr>PowerPoint Presentation</vt:lpstr>
      <vt:lpstr>Exchanging Reports</vt:lpstr>
      <vt:lpstr>Anomaly</vt:lpstr>
      <vt:lpstr>Anomaly</vt:lpstr>
      <vt:lpstr>Anomaly</vt:lpstr>
      <vt:lpstr>Anomaly</vt:lpstr>
      <vt:lpstr>Anomaly</vt:lpstr>
      <vt:lpstr>    R510 RENTAL/LEASING </vt:lpstr>
      <vt:lpstr>Long Term Leases – R500</vt:lpstr>
      <vt:lpstr>Long Term Leases – R500</vt:lpstr>
      <vt:lpstr>Long Term Leases – R500</vt:lpstr>
      <vt:lpstr>Long Term Leases – R500</vt:lpstr>
      <vt:lpstr>Tax Rate Matrix</vt:lpstr>
      <vt:lpstr>Tax Rate Matrix</vt:lpstr>
      <vt:lpstr>PowerPoint Presentation</vt:lpstr>
      <vt:lpstr>Tom Asks</vt:lpstr>
      <vt:lpstr>IFTA TEMPORARIES</vt:lpstr>
      <vt:lpstr>Processing Systems</vt:lpstr>
      <vt:lpstr>Licensee Seminars</vt:lpstr>
      <vt:lpstr>Navigating the Future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Lonette Turner</dc:creator>
  <cp:lastModifiedBy>Lonette Turner</cp:lastModifiedBy>
  <cp:revision>43</cp:revision>
  <dcterms:created xsi:type="dcterms:W3CDTF">2016-07-21T22:27:59Z</dcterms:created>
  <dcterms:modified xsi:type="dcterms:W3CDTF">2017-08-08T21:07:28Z</dcterms:modified>
</cp:coreProperties>
</file>